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5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90" autoAdjust="0"/>
    <p:restoredTop sz="86490" autoAdjust="0"/>
  </p:normalViewPr>
  <p:slideViewPr>
    <p:cSldViewPr>
      <p:cViewPr>
        <p:scale>
          <a:sx n="54" d="100"/>
          <a:sy n="54" d="100"/>
        </p:scale>
        <p:origin x="-1092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F36306-1DEA-466C-80FE-38EC30D1518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8996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5B0A82-8065-45AC-AD6D-EEE29A49EA8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9321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66EEC2-F0F3-4A94-B677-0184E5B0A726}" type="slidenum">
              <a:rPr lang="es-ES"/>
              <a:pPr/>
              <a:t>1</a:t>
            </a:fld>
            <a:endParaRPr lang="es-E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D33A38-A9B7-40BD-9577-6EBFA2BDD288}" type="slidenum">
              <a:rPr lang="es-ES"/>
              <a:pPr/>
              <a:t>2</a:t>
            </a:fld>
            <a:endParaRPr lang="es-E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C4909E-0BE9-42EB-9F15-5F5C4B0374D6}" type="slidenum">
              <a:rPr lang="es-ES"/>
              <a:pPr/>
              <a:t>3</a:t>
            </a:fld>
            <a:endParaRPr lang="es-E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3F4A00-F285-4671-A491-4BD8856EBB4B}" type="slidenum">
              <a:rPr lang="es-ES"/>
              <a:pPr/>
              <a:t>4</a:t>
            </a:fld>
            <a:endParaRPr lang="es-E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CAEED3-2001-44AB-8977-2DD2252B019A}" type="slidenum">
              <a:rPr lang="es-ES"/>
              <a:pPr/>
              <a:t>5</a:t>
            </a:fld>
            <a:endParaRPr lang="es-E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38216D-BEFC-4F65-BB76-8DF44D2829D3}" type="slidenum">
              <a:rPr lang="es-ES"/>
              <a:pPr/>
              <a:t>6</a:t>
            </a:fld>
            <a:endParaRPr lang="es-E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8D35BB-4FDB-4A22-9F1A-AD232EB1613D}" type="slidenum">
              <a:rPr lang="es-ES"/>
              <a:pPr/>
              <a:t>7</a:t>
            </a:fld>
            <a:endParaRPr lang="es-E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E32786-0F9E-4359-A1D1-063EA0F51B6B}" type="slidenum">
              <a:rPr lang="es-ES"/>
              <a:pPr/>
              <a:t>8</a:t>
            </a:fld>
            <a:endParaRPr lang="es-E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F3AFB7-7C5E-4AE4-809B-8A83C798B658}" type="slidenum">
              <a:rPr lang="es-ES"/>
              <a:pPr/>
              <a:t>9</a:t>
            </a:fld>
            <a:endParaRPr lang="es-E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34E74-D65C-4E20-BE76-B3637F4DE435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95356-6048-4ADA-86B1-97BCFAB84DC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82FE1-73FF-4513-BA64-703CCF550E94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B097-390D-47A4-8B5E-4B0B933ED13A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1A5E-E077-43FC-9EC1-50272AB1BCD2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0C0F0-3A8A-4735-BA9B-86D0F47E0110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E5233-40F6-45FF-A68C-4A7169F12161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E362F-70A5-4C1A-9DEC-BD6226A07609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B29BB-D38B-4D3F-9B51-DC8DBBFB3CA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5E7F3-EE82-479F-9DE2-38CE85089C0D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4099-9AD9-443F-9741-7E3367F21A9C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6FAFD97-1BDE-4D26-8620-38D19ECF65C5}" type="slidenum">
              <a:rPr lang="en-GB" smtClean="0"/>
              <a:pPr/>
              <a:t>‹Nº›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2636912"/>
            <a:ext cx="4419600" cy="1600327"/>
          </a:xfrm>
        </p:spPr>
        <p:txBody>
          <a:bodyPr>
            <a:noAutofit/>
          </a:bodyPr>
          <a:lstStyle/>
          <a:p>
            <a:r>
              <a:rPr lang="es-ES_tradnl" sz="4000" dirty="0">
                <a:latin typeface="Arabic Typesetting" pitchFamily="66" charset="-78"/>
                <a:cs typeface="Arabic Typesetting" pitchFamily="66" charset="-78"/>
              </a:rPr>
              <a:t>M</a:t>
            </a:r>
            <a:r>
              <a:rPr lang="es-ES_tradnl" sz="4000" dirty="0" smtClean="0">
                <a:latin typeface="Arabic Typesetting" pitchFamily="66" charset="-78"/>
                <a:cs typeface="Arabic Typesetting" pitchFamily="66" charset="-78"/>
              </a:rPr>
              <a:t>antenimiento </a:t>
            </a:r>
            <a:r>
              <a:rPr lang="es-ES_tradnl" sz="4000" dirty="0" smtClean="0">
                <a:latin typeface="Arabic Typesetting" pitchFamily="66" charset="-78"/>
                <a:cs typeface="Arabic Typesetting" pitchFamily="66" charset="-78"/>
              </a:rPr>
              <a:t>de sistemas de control de emisiones 1.2.1</a:t>
            </a:r>
            <a:endParaRPr lang="es-ES_tradnl" sz="4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552" y="5013176"/>
            <a:ext cx="7772400" cy="2609056"/>
          </a:xfrm>
        </p:spPr>
        <p:txBody>
          <a:bodyPr/>
          <a:lstStyle/>
          <a:p>
            <a:pPr algn="ctr">
              <a:spcBef>
                <a:spcPct val="200000"/>
              </a:spcBef>
            </a:pPr>
            <a:r>
              <a:rPr lang="es-ES_tradnl" dirty="0"/>
              <a:t>Nombre</a:t>
            </a:r>
            <a:r>
              <a:rPr lang="es-ES_tradnl" dirty="0" smtClean="0"/>
              <a:t>. </a:t>
            </a:r>
            <a:r>
              <a:rPr lang="es-ES_tradnl" dirty="0" smtClean="0"/>
              <a:t>Joel Aguilera Reyes</a:t>
            </a:r>
            <a:r>
              <a:rPr lang="es-ES_tradnl" dirty="0"/>
              <a:t/>
            </a:r>
            <a:br>
              <a:rPr lang="es-ES_tradnl" dirty="0"/>
            </a:br>
            <a:r>
              <a:rPr lang="es-ES_tradnl" dirty="0"/>
              <a:t>Clase</a:t>
            </a:r>
            <a:r>
              <a:rPr lang="es-ES_tradnl" dirty="0" smtClean="0"/>
              <a:t>. Mantenimiento de sistemas </a:t>
            </a:r>
            <a:r>
              <a:rPr lang="es-ES_tradnl" dirty="0" smtClean="0"/>
              <a:t>de </a:t>
            </a:r>
            <a:r>
              <a:rPr lang="es-ES_tradnl" dirty="0" smtClean="0"/>
              <a:t>control de emisiones </a:t>
            </a:r>
            <a:r>
              <a:rPr lang="es-ES_tradnl" dirty="0"/>
              <a:t/>
            </a:r>
            <a:br>
              <a:rPr lang="es-ES_tradnl" dirty="0"/>
            </a:b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          </a:t>
            </a:r>
            <a:r>
              <a:rPr lang="es-ES" sz="4400" dirty="0" smtClean="0">
                <a:latin typeface="Agency FB" pitchFamily="34" charset="0"/>
              </a:rPr>
              <a:t>Convertidor catalítico</a:t>
            </a:r>
            <a:endParaRPr lang="es-ES" dirty="0">
              <a:latin typeface="Agency FB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600" dirty="0">
                <a:latin typeface="Arabic Typesetting" pitchFamily="66" charset="-78"/>
                <a:cs typeface="Arabic Typesetting" pitchFamily="66" charset="-78"/>
              </a:rPr>
              <a:t>El convertidor catalítico o catalizador es un componente del motor de combustión interna alternativo y Wankel que sirve para el control y reducción de los gases nocivos expulsados por el motor de combustión interna. Se emplea tanto en los motores de gasolina o de ciclo Otto como más recientemente en el motor </a:t>
            </a:r>
            <a:r>
              <a:rPr lang="es-ES" sz="3600" dirty="0" err="1" smtClean="0">
                <a:latin typeface="Arabic Typesetting" pitchFamily="66" charset="-78"/>
                <a:cs typeface="Arabic Typesetting" pitchFamily="66" charset="-78"/>
              </a:rPr>
              <a:t>diesel</a:t>
            </a:r>
            <a:r>
              <a:rPr lang="es-ES" sz="3600" dirty="0" smtClean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es-ES" sz="36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868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 smtClean="0">
                <a:latin typeface="Agency FB" pitchFamily="34" charset="0"/>
              </a:rPr>
              <a:t>Sistema de emisiones automotrices</a:t>
            </a:r>
            <a:endParaRPr lang="es-ES" sz="4000" dirty="0">
              <a:latin typeface="Agency FB" pitchFamily="34" charset="0"/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44824"/>
            <a:ext cx="7916648" cy="3842873"/>
          </a:xfrm>
        </p:spPr>
      </p:pic>
    </p:spTree>
    <p:extLst>
      <p:ext uri="{BB962C8B-B14F-4D97-AF65-F5344CB8AC3E}">
        <p14:creationId xmlns:p14="http://schemas.microsoft.com/office/powerpoint/2010/main" val="229553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Agency FB" pitchFamily="34" charset="0"/>
              </a:rPr>
              <a:t>Componentes del sistema de </a:t>
            </a:r>
            <a:r>
              <a:rPr lang="es-ES" dirty="0" smtClean="0">
                <a:latin typeface="Agency FB" pitchFamily="34" charset="0"/>
              </a:rPr>
              <a:t> </a:t>
            </a:r>
            <a:r>
              <a:rPr lang="es-ES" dirty="0" smtClean="0">
                <a:latin typeface="Agency FB" pitchFamily="34" charset="0"/>
              </a:rPr>
              <a:t>emisiones del automóvil </a:t>
            </a:r>
            <a:endParaRPr lang="es-ES" dirty="0">
              <a:latin typeface="Agency FB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7800"/>
          </a:xfrm>
        </p:spPr>
        <p:txBody>
          <a:bodyPr>
            <a:noAutofit/>
          </a:bodyPr>
          <a:lstStyle/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Múltiple de admisión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Múltiple de escape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Válvula EGR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Válvula de purga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Válvula de no retorno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Válvula iacv 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Sensor del pre calentador de oxigeno 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Sensor de posición de árbol de levas </a:t>
            </a:r>
          </a:p>
          <a:p>
            <a:r>
              <a:rPr lang="es-ES" sz="2800" dirty="0" smtClean="0">
                <a:latin typeface="Arabic Typesetting" pitchFamily="66" charset="-78"/>
                <a:cs typeface="Arabic Typesetting" pitchFamily="66" charset="-78"/>
              </a:rPr>
              <a:t>Sensor de presión del refrigerante</a:t>
            </a:r>
            <a:endParaRPr lang="es-ES" sz="28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3862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000" dirty="0">
                <a:latin typeface="Agency FB" pitchFamily="34" charset="0"/>
              </a:rPr>
              <a:t>E</a:t>
            </a:r>
            <a:r>
              <a:rPr lang="es-ES" sz="4000" dirty="0" smtClean="0">
                <a:latin typeface="Agency FB" pitchFamily="34" charset="0"/>
              </a:rPr>
              <a:t>vaporación </a:t>
            </a:r>
            <a:r>
              <a:rPr lang="es-ES" sz="4000" dirty="0">
                <a:latin typeface="Agency FB" pitchFamily="34" charset="0"/>
              </a:rPr>
              <a:t>de gases del tanque de combustible </a:t>
            </a: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844824"/>
            <a:ext cx="5314925" cy="4018602"/>
          </a:xfrm>
        </p:spPr>
      </p:pic>
    </p:spTree>
    <p:extLst>
      <p:ext uri="{BB962C8B-B14F-4D97-AF65-F5344CB8AC3E}">
        <p14:creationId xmlns:p14="http://schemas.microsoft.com/office/powerpoint/2010/main" val="403859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latin typeface="Agency FB" pitchFamily="34" charset="0"/>
              </a:rPr>
              <a:t>Evaporación </a:t>
            </a:r>
            <a:r>
              <a:rPr lang="es-ES" dirty="0">
                <a:latin typeface="Agency FB" pitchFamily="34" charset="0"/>
              </a:rPr>
              <a:t>de gases del tanque de combustible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/>
              <a:t>La gasolina por ser muy volátil es inflamable y, además, se evapora a temperatura ambiente con relativa facilidad. El tanque de gasolina y la cuba, de los vehículos carburados, son puntos de evaporación de gasolina, sobre todo cuando se alcanza la temperatura de funcionamiento. Anteriormente, este combustible (HC) se iba directamente a la atmósfera, lo cual provocaba problemas de contaminación del aire.</a:t>
            </a:r>
          </a:p>
        </p:txBody>
      </p:sp>
    </p:spTree>
    <p:extLst>
      <p:ext uri="{BB962C8B-B14F-4D97-AF65-F5344CB8AC3E}">
        <p14:creationId xmlns:p14="http://schemas.microsoft.com/office/powerpoint/2010/main" val="300390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          </a:t>
            </a:r>
            <a:r>
              <a:rPr lang="es-ES" sz="4400" dirty="0" smtClean="0">
                <a:latin typeface="Agency FB" pitchFamily="34" charset="0"/>
              </a:rPr>
              <a:t>Conversión catalítica </a:t>
            </a:r>
            <a:endParaRPr lang="es-ES" sz="4400" dirty="0">
              <a:latin typeface="Agency FB" pitchFamily="34" charset="0"/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556792"/>
            <a:ext cx="3868116" cy="4990471"/>
          </a:xfr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278779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             </a:t>
            </a:r>
            <a:br>
              <a:rPr lang="es-ES" dirty="0" smtClean="0"/>
            </a:br>
            <a:r>
              <a:rPr lang="es-ES" sz="4900" dirty="0">
                <a:latin typeface="Agency FB" pitchFamily="34" charset="0"/>
              </a:rPr>
              <a:t> </a:t>
            </a:r>
            <a:r>
              <a:rPr lang="es-ES" sz="4900" dirty="0" smtClean="0">
                <a:latin typeface="Agency FB" pitchFamily="34" charset="0"/>
              </a:rPr>
              <a:t>         Ventilador del Carter </a:t>
            </a:r>
            <a:endParaRPr lang="es-ES" sz="4900" dirty="0">
              <a:latin typeface="Agency FB" pitchFamily="34" charset="0"/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160" y="1600200"/>
            <a:ext cx="6083679" cy="4525963"/>
          </a:xfrm>
        </p:spPr>
      </p:pic>
    </p:spTree>
    <p:extLst>
      <p:ext uri="{BB962C8B-B14F-4D97-AF65-F5344CB8AC3E}">
        <p14:creationId xmlns:p14="http://schemas.microsoft.com/office/powerpoint/2010/main" val="268892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             </a:t>
            </a:r>
            <a:r>
              <a:rPr lang="es-ES" dirty="0" smtClean="0">
                <a:latin typeface="Agency FB" pitchFamily="34" charset="0"/>
              </a:rPr>
              <a:t>Ventilador del Carter </a:t>
            </a:r>
            <a:endParaRPr lang="es-ES" dirty="0">
              <a:latin typeface="Agency FB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600" dirty="0" smtClean="0">
                <a:latin typeface="Aparajita" pitchFamily="34" charset="0"/>
                <a:cs typeface="Aparajita" pitchFamily="34" charset="0"/>
              </a:rPr>
              <a:t>. Un Carter de ventilador comprende un conducto formado por un material en lamina arrollado en forma cilíndrica</a:t>
            </a:r>
            <a:r>
              <a:rPr lang="es-ES" sz="3600" dirty="0" smtClean="0">
                <a:latin typeface="Aparajita" pitchFamily="34" charset="0"/>
                <a:cs typeface="Aparajita" pitchFamily="34" charset="0"/>
              </a:rPr>
              <a:t>, y un reborde en forma de un anillo rígido separado, fijado a cada extremo de conducto</a:t>
            </a:r>
            <a:endParaRPr lang="es-ES" sz="3600" dirty="0">
              <a:latin typeface="Aparajita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66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        </a:t>
            </a:r>
            <a:r>
              <a:rPr lang="es-ES" sz="4400" dirty="0" smtClean="0">
                <a:latin typeface="Agency FB" pitchFamily="34" charset="0"/>
              </a:rPr>
              <a:t>Recirculación de gases </a:t>
            </a:r>
            <a:endParaRPr lang="es-ES" dirty="0">
              <a:latin typeface="Agency FB" pitchFamily="34" charset="0"/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44824"/>
            <a:ext cx="6828632" cy="4536504"/>
          </a:xfrm>
        </p:spPr>
      </p:pic>
    </p:spTree>
    <p:extLst>
      <p:ext uri="{BB962C8B-B14F-4D97-AF65-F5344CB8AC3E}">
        <p14:creationId xmlns:p14="http://schemas.microsoft.com/office/powerpoint/2010/main" val="387665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 smtClean="0">
                <a:latin typeface="Agency FB" pitchFamily="34" charset="0"/>
              </a:rPr>
              <a:t>Bibliografía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>
                <a:solidFill>
                  <a:schemeClr val="tx1"/>
                </a:solidFill>
              </a:rPr>
              <a:t>http://www.autoelectronico.com/003/nisemi001.html</a:t>
            </a:r>
          </a:p>
          <a:p>
            <a:r>
              <a:rPr lang="es-ES" sz="2400" dirty="0">
                <a:solidFill>
                  <a:schemeClr val="tx1"/>
                </a:solidFill>
              </a:rPr>
              <a:t>http://es.wikipedia.org/wiki/Control_de_emisiones_vehiculares</a:t>
            </a:r>
          </a:p>
          <a:p>
            <a:r>
              <a:rPr lang="es-ES" sz="2400" dirty="0">
                <a:solidFill>
                  <a:schemeClr val="tx1"/>
                </a:solidFill>
              </a:rPr>
              <a:t>http://es.wikipedia.org/wiki/Convertidor_catal%C3%ADtico</a:t>
            </a:r>
          </a:p>
          <a:p>
            <a:r>
              <a:rPr lang="es-ES" sz="2400" dirty="0">
                <a:solidFill>
                  <a:schemeClr val="tx1"/>
                </a:solidFill>
              </a:rPr>
              <a:t>http://www.maquinariapro.com/maquinas/silenciadores.html</a:t>
            </a:r>
          </a:p>
          <a:p>
            <a:r>
              <a:rPr lang="es-ES" sz="2400" dirty="0">
                <a:solidFill>
                  <a:schemeClr val="tx1"/>
                </a:solidFill>
              </a:rPr>
              <a:t>http://www.aficionadosalamecanica.net/sistema_egr.htm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4489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fontScale="92500"/>
          </a:bodyPr>
          <a:lstStyle/>
          <a:p>
            <a:pPr>
              <a:spcBef>
                <a:spcPct val="200000"/>
              </a:spcBef>
              <a:buClr>
                <a:srgbClr val="FFFFFF"/>
              </a:buClr>
              <a:buFont typeface="Arial" charset="0"/>
              <a:buChar char="•"/>
            </a:pPr>
            <a:r>
              <a:rPr lang="es-ES_tradnl" dirty="0" smtClean="0"/>
              <a:t>A)Identificación de componentes del sistema de escape.                                                      </a:t>
            </a:r>
            <a:endParaRPr lang="es-ES_tradnl" dirty="0" smtClean="0"/>
          </a:p>
          <a:p>
            <a:pPr>
              <a:spcBef>
                <a:spcPct val="200000"/>
              </a:spcBef>
              <a:buClr>
                <a:srgbClr val="FFFFFF"/>
              </a:buClr>
              <a:buFont typeface="Arial" charset="0"/>
              <a:buChar char="•"/>
            </a:pPr>
            <a:r>
              <a:rPr lang="es-ES_tradnl" dirty="0" smtClean="0"/>
              <a:t>*</a:t>
            </a:r>
            <a:r>
              <a:rPr lang="es-ES_tradnl" dirty="0" smtClean="0"/>
              <a:t>múltiple de </a:t>
            </a:r>
            <a:r>
              <a:rPr lang="es-ES_tradnl" dirty="0" smtClean="0"/>
              <a:t>escape</a:t>
            </a:r>
          </a:p>
          <a:p>
            <a:pPr>
              <a:spcBef>
                <a:spcPct val="200000"/>
              </a:spcBef>
              <a:buClr>
                <a:srgbClr val="FFFFFF"/>
              </a:buClr>
              <a:buFont typeface="Arial" charset="0"/>
              <a:buChar char="•"/>
            </a:pPr>
            <a:r>
              <a:rPr lang="es-ES_tradnl" dirty="0" smtClean="0"/>
              <a:t>*silenciador                                                    </a:t>
            </a:r>
          </a:p>
          <a:p>
            <a:pPr>
              <a:spcBef>
                <a:spcPct val="200000"/>
              </a:spcBef>
              <a:buClr>
                <a:srgbClr val="FFFFFF"/>
              </a:buClr>
              <a:buFont typeface="Arial" charset="0"/>
              <a:buChar char="•"/>
            </a:pPr>
            <a:r>
              <a:rPr lang="es-ES_tradnl" dirty="0" smtClean="0"/>
              <a:t> </a:t>
            </a:r>
            <a:r>
              <a:rPr lang="es-ES_tradnl" dirty="0" smtClean="0"/>
              <a:t>*convertidor catalítico                                     </a:t>
            </a:r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_tradnl" dirty="0" smtClean="0"/>
              <a:t>                                                         </a:t>
            </a:r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endParaRPr lang="es-ES_tradnl" dirty="0" smtClean="0"/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200000"/>
              </a:spcBef>
              <a:buClr>
                <a:srgbClr val="FFFFFF"/>
              </a:buClr>
              <a:buFont typeface="Gill Sans MT" pitchFamily="34" charset="0"/>
              <a:buChar char="•"/>
            </a:pPr>
            <a:r>
              <a:rPr lang="es-ES_tradnl" dirty="0" smtClean="0"/>
              <a:t>B) identificación del sistema de control de emisiones  </a:t>
            </a:r>
            <a:r>
              <a:rPr lang="es-ES_tradnl" dirty="0"/>
              <a:t> </a:t>
            </a:r>
            <a:r>
              <a:rPr lang="es-ES_tradnl" dirty="0" smtClean="0"/>
              <a:t>                                                       </a:t>
            </a:r>
            <a:endParaRPr lang="es-ES_tradnl" dirty="0" smtClean="0"/>
          </a:p>
          <a:p>
            <a:pPr>
              <a:spcBef>
                <a:spcPct val="200000"/>
              </a:spcBef>
              <a:buClr>
                <a:srgbClr val="FFFFFF"/>
              </a:buClr>
              <a:buFont typeface="Gill Sans MT" pitchFamily="34" charset="0"/>
              <a:buChar char="•"/>
            </a:pPr>
            <a:r>
              <a:rPr lang="es-ES_tradnl" dirty="0" smtClean="0"/>
              <a:t>*</a:t>
            </a:r>
            <a:r>
              <a:rPr lang="es-ES_tradnl" dirty="0" smtClean="0"/>
              <a:t>componentes                                               </a:t>
            </a:r>
            <a:endParaRPr lang="es-ES_tradnl" dirty="0" smtClean="0"/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_tradnl" dirty="0" smtClean="0"/>
              <a:t> </a:t>
            </a:r>
            <a:r>
              <a:rPr lang="es-ES_tradnl" dirty="0" smtClean="0"/>
              <a:t>*evaporación de gases del tanque de combustible                                                     </a:t>
            </a:r>
            <a:endParaRPr lang="es-ES_tradnl" dirty="0" smtClean="0"/>
          </a:p>
          <a:p>
            <a:pPr>
              <a:spcBef>
                <a:spcPct val="200000"/>
              </a:spcBef>
              <a:buClr>
                <a:srgbClr val="FFFFFF"/>
              </a:buClr>
              <a:buFont typeface="Gill Sans MT" pitchFamily="34" charset="0"/>
              <a:buChar char="•"/>
            </a:pPr>
            <a:r>
              <a:rPr lang="es-ES_tradnl" dirty="0" smtClean="0"/>
              <a:t>* </a:t>
            </a:r>
            <a:r>
              <a:rPr lang="es-ES_tradnl" dirty="0" smtClean="0"/>
              <a:t>conversión catalítica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229600" cy="858490"/>
          </a:xfrm>
        </p:spPr>
        <p:txBody>
          <a:bodyPr/>
          <a:lstStyle/>
          <a:p>
            <a:endParaRPr lang="es-ES_tradnl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_tradnl" dirty="0" smtClean="0"/>
              <a:t>C) Control de gases quemados                          </a:t>
            </a:r>
          </a:p>
          <a:p>
            <a:pPr>
              <a:spcBef>
                <a:spcPct val="200000"/>
              </a:spcBef>
              <a:buClr>
                <a:srgbClr val="FFFFFF"/>
              </a:buClr>
              <a:buFont typeface="Arial" charset="0"/>
              <a:buChar char="•"/>
            </a:pPr>
            <a:r>
              <a:rPr lang="es-ES_tradnl" dirty="0" smtClean="0"/>
              <a:t>ventilador del Carter                                         </a:t>
            </a:r>
          </a:p>
          <a:p>
            <a:pPr>
              <a:spcBef>
                <a:spcPct val="200000"/>
              </a:spcBef>
              <a:buClr>
                <a:srgbClr val="FFFFFF"/>
              </a:buClr>
              <a:buFont typeface="Arial" charset="0"/>
              <a:buChar char="•"/>
            </a:pPr>
            <a:r>
              <a:rPr lang="es-ES_tradnl" dirty="0" smtClean="0"/>
              <a:t>*recirculación de gases                                      </a:t>
            </a:r>
            <a:endParaRPr lang="es-ES_tradnl" dirty="0"/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dirty="0" smtClean="0">
                <a:latin typeface="Agency FB" pitchFamily="34" charset="0"/>
              </a:rPr>
              <a:t>Múltiple de escape </a:t>
            </a:r>
            <a:endParaRPr lang="es-ES_tradnl" sz="4400" dirty="0">
              <a:latin typeface="Agency FB" pitchFamily="34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endParaRPr lang="es-ES_tradnl" dirty="0" smtClean="0"/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_tradnl" dirty="0" smtClean="0"/>
              <a:t> </a:t>
            </a:r>
            <a:endParaRPr lang="es-ES_tradnl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556792"/>
            <a:ext cx="61976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_tradnl" sz="4000" dirty="0">
                <a:latin typeface="Agency FB" pitchFamily="34" charset="0"/>
              </a:rPr>
              <a:t>C</a:t>
            </a:r>
            <a:r>
              <a:rPr lang="es-ES_tradnl" sz="4000" dirty="0" smtClean="0">
                <a:latin typeface="Agency FB" pitchFamily="34" charset="0"/>
              </a:rPr>
              <a:t>ual es la función del múltiple de escape del automóvil  </a:t>
            </a:r>
            <a:endParaRPr lang="es-ES_tradnl" sz="4000" dirty="0">
              <a:latin typeface="Agency FB" pitchFamily="34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" dirty="0">
                <a:latin typeface="Aharoni" pitchFamily="2" charset="-79"/>
                <a:cs typeface="Aharoni" pitchFamily="2" charset="-79"/>
              </a:rPr>
              <a:t>El múltiple de escape está encargado de </a:t>
            </a:r>
            <a:r>
              <a:rPr lang="es-ES" dirty="0" smtClean="0">
                <a:latin typeface="Aharoni" pitchFamily="2" charset="-79"/>
                <a:cs typeface="Aharoni" pitchFamily="2" charset="-79"/>
              </a:rPr>
              <a:t>recolectar </a:t>
            </a:r>
            <a:r>
              <a:rPr lang="es-ES" dirty="0">
                <a:latin typeface="Aharoni" pitchFamily="2" charset="-79"/>
                <a:cs typeface="Aharoni" pitchFamily="2" charset="-79"/>
              </a:rPr>
              <a:t>los gases de escape que produce la cámara de </a:t>
            </a:r>
            <a:r>
              <a:rPr lang="es-ES" dirty="0" smtClean="0">
                <a:latin typeface="Aharoni" pitchFamily="2" charset="-79"/>
                <a:cs typeface="Aharoni" pitchFamily="2" charset="-79"/>
              </a:rPr>
              <a:t>combustión </a:t>
            </a:r>
            <a:r>
              <a:rPr lang="es-ES" dirty="0">
                <a:latin typeface="Aharoni" pitchFamily="2" charset="-79"/>
                <a:cs typeface="Aharoni" pitchFamily="2" charset="-79"/>
              </a:rPr>
              <a:t>para expulsarlos</a:t>
            </a:r>
            <a:r>
              <a:rPr lang="es-ES" dirty="0" smtClean="0">
                <a:latin typeface="Aharoni" pitchFamily="2" charset="-79"/>
                <a:cs typeface="Aharoni" pitchFamily="2" charset="-79"/>
              </a:rPr>
              <a:t>.</a:t>
            </a:r>
          </a:p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r>
              <a:rPr lang="es-ES" dirty="0">
                <a:latin typeface="Aharoni" pitchFamily="2" charset="-79"/>
                <a:cs typeface="Aharoni" pitchFamily="2" charset="-79"/>
              </a:rPr>
              <a:t>Los múltiples de escape tienen una función determinada y ella es, enviar gases al tubo de escape, para que salgan expulsados del </a:t>
            </a:r>
            <a:r>
              <a:rPr lang="es-ES" dirty="0" smtClean="0">
                <a:latin typeface="Aharoni" pitchFamily="2" charset="-79"/>
                <a:cs typeface="Aharoni" pitchFamily="2" charset="-79"/>
              </a:rPr>
              <a:t>vehículo.</a:t>
            </a:r>
            <a:endParaRPr lang="es-ES_tradnl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        </a:t>
            </a:r>
            <a:r>
              <a:rPr lang="es-ES_tradnl" sz="4400" dirty="0" smtClean="0">
                <a:latin typeface="Agency FB" pitchFamily="34" charset="0"/>
              </a:rPr>
              <a:t>Silenciador o escape libre </a:t>
            </a:r>
            <a:endParaRPr lang="es-ES_tradnl" dirty="0">
              <a:latin typeface="Agency FB" pitchFamily="34" charset="0"/>
            </a:endParaRPr>
          </a:p>
        </p:txBody>
      </p:sp>
      <p:sp>
        <p:nvSpPr>
          <p:cNvPr id="52250" name="Rectangle 26"/>
          <p:cNvSpPr>
            <a:spLocks noChangeArrowheads="1"/>
          </p:cNvSpPr>
          <p:nvPr/>
        </p:nvSpPr>
        <p:spPr bwMode="auto">
          <a:xfrm>
            <a:off x="0" y="4162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44824"/>
            <a:ext cx="5875744" cy="389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/>
          <a:lstStyle/>
          <a:p>
            <a:r>
              <a:rPr lang="es-ES_tradnl" sz="4400" dirty="0" smtClean="0"/>
              <a:t>                    </a:t>
            </a:r>
            <a:r>
              <a:rPr lang="es-ES_tradnl" sz="5400" dirty="0" smtClean="0">
                <a:latin typeface="Agency FB" pitchFamily="34" charset="0"/>
              </a:rPr>
              <a:t>Silenciador </a:t>
            </a:r>
            <a:endParaRPr lang="es-ES_tradnl" sz="4400" dirty="0">
              <a:latin typeface="Agency FB" pitchFamily="34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pPr marL="0" indent="0">
              <a:spcBef>
                <a:spcPct val="100000"/>
              </a:spcBef>
              <a:buClr>
                <a:srgbClr val="FFFFFF"/>
              </a:buClr>
              <a:buNone/>
            </a:pPr>
            <a:endParaRPr lang="es-ES" sz="3600" dirty="0" smtClean="0"/>
          </a:p>
          <a:p>
            <a:pPr marL="0" indent="0">
              <a:spcBef>
                <a:spcPct val="100000"/>
              </a:spcBef>
              <a:buClr>
                <a:srgbClr val="FFFFFF"/>
              </a:buClr>
              <a:buNone/>
            </a:pPr>
            <a:r>
              <a:rPr lang="es-ES" sz="3600" dirty="0" smtClean="0">
                <a:latin typeface="Arabic Typesetting" pitchFamily="66" charset="-78"/>
                <a:cs typeface="Arabic Typesetting" pitchFamily="66" charset="-78"/>
              </a:rPr>
              <a:t>En </a:t>
            </a:r>
            <a:r>
              <a:rPr lang="es-ES" sz="3600" dirty="0">
                <a:latin typeface="Arabic Typesetting" pitchFamily="66" charset="-78"/>
                <a:cs typeface="Arabic Typesetting" pitchFamily="66" charset="-78"/>
              </a:rPr>
              <a:t>su versión </a:t>
            </a:r>
            <a:r>
              <a:rPr lang="es-ES" sz="3600" dirty="0" smtClean="0">
                <a:latin typeface="Arabic Typesetting" pitchFamily="66" charset="-78"/>
                <a:cs typeface="Arabic Typesetting" pitchFamily="66" charset="-78"/>
              </a:rPr>
              <a:t>online </a:t>
            </a:r>
            <a:r>
              <a:rPr lang="es-ES" sz="3600" dirty="0">
                <a:latin typeface="Arabic Typesetting" pitchFamily="66" charset="-78"/>
                <a:cs typeface="Arabic Typesetting" pitchFamily="66" charset="-78"/>
              </a:rPr>
              <a:t>dice el diccionario de la RAE que silenciador es el dispositivo que se acopla al tubo de salida de gases en algunos motores de explosión, o al cañón de algunas armas de fuego, para amortiguar su ruido.</a:t>
            </a:r>
            <a:endParaRPr lang="es-ES_tradnl" sz="36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           Convertidor catalítico </a:t>
            </a:r>
            <a:endParaRPr lang="es-ES_tradnl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200000"/>
              </a:spcBef>
              <a:buClr>
                <a:srgbClr val="FFFFFF"/>
              </a:buClr>
              <a:buNone/>
            </a:pPr>
            <a:endParaRPr lang="es-ES_tradnl" dirty="0"/>
          </a:p>
          <a:p>
            <a:pPr>
              <a:spcBef>
                <a:spcPct val="200000"/>
              </a:spcBef>
              <a:buClr>
                <a:srgbClr val="FFFFFF"/>
              </a:buClr>
              <a:buFont typeface="Gill Sans MT" pitchFamily="34" charset="0"/>
              <a:buChar char="•"/>
            </a:pPr>
            <a:endParaRPr lang="es-ES_tradnl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700808"/>
            <a:ext cx="8424936" cy="4680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ja">
  <a:themeElements>
    <a:clrScheme name="Paj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0</TotalTime>
  <Pages>0</Pages>
  <Words>448</Words>
  <Characters>0</Characters>
  <Application>Microsoft Office PowerPoint</Application>
  <DocSecurity>0</DocSecurity>
  <PresentationFormat>Presentación en pantalla (4:3)</PresentationFormat>
  <Lines>0</Lines>
  <Paragraphs>61</Paragraphs>
  <Slides>19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Paja</vt:lpstr>
      <vt:lpstr>Mantenimiento de sistemas de control de emisiones 1.2.1</vt:lpstr>
      <vt:lpstr>Presentación de PowerPoint</vt:lpstr>
      <vt:lpstr>Presentación de PowerPoint</vt:lpstr>
      <vt:lpstr>Presentación de PowerPoint</vt:lpstr>
      <vt:lpstr>Múltiple de escape </vt:lpstr>
      <vt:lpstr>Cual es la función del múltiple de escape del automóvil  </vt:lpstr>
      <vt:lpstr>        Silenciador o escape libre </vt:lpstr>
      <vt:lpstr>                    Silenciador </vt:lpstr>
      <vt:lpstr>           Convertidor catalítico </vt:lpstr>
      <vt:lpstr>          Convertidor catalítico</vt:lpstr>
      <vt:lpstr>Sistema de emisiones automotrices</vt:lpstr>
      <vt:lpstr>Componentes del sistema de  emisiones del automóvil </vt:lpstr>
      <vt:lpstr>Evaporación de gases del tanque de combustible </vt:lpstr>
      <vt:lpstr>Evaporación de gases del tanque de combustible </vt:lpstr>
      <vt:lpstr>           Conversión catalítica </vt:lpstr>
      <vt:lpstr>                        Ventilador del Carter </vt:lpstr>
      <vt:lpstr>             Ventilador del Carter </vt:lpstr>
      <vt:lpstr>        Recirculación de gases </vt:lpstr>
      <vt:lpstr>Bibliografía 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2005-06-08T15:30:50Z</cp:lastPrinted>
  <dcterms:created xsi:type="dcterms:W3CDTF">2013-01-24T15:27:34Z</dcterms:created>
  <dcterms:modified xsi:type="dcterms:W3CDTF">2013-06-04T04:37:18Z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 DAP">
    <vt:lpwstr>[ContentDir]\Student\MS\Templates\Class Debate\Class Debate.xml</vt:lpwstr>
  </property>
  <property fmtid="{D5CDD505-2E9C-101B-9397-08002B2CF9AE}" pid="3" name="SE Mode">
    <vt:lpwstr>student</vt:lpwstr>
  </property>
  <property fmtid="{D5CDD505-2E9C-101B-9397-08002B2CF9AE}" pid="4" name="SE Context">
    <vt:lpwstr>Presentation</vt:lpwstr>
  </property>
  <property fmtid="{D5CDD505-2E9C-101B-9397-08002B2CF9AE}" pid="5" name="SE DAP Default">
    <vt:lpwstr>[ContentDir]\Student\MS\Templates\Class Debate\Class Debate.xml</vt:lpwstr>
  </property>
  <property fmtid="{D5CDD505-2E9C-101B-9397-08002B2CF9AE}" pid="6" name="SE DAP Check Values">
    <vt:lpwstr>0</vt:lpwstr>
  </property>
</Properties>
</file>